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Black" pitchFamily="2" charset="0"/>
      <p:bold r:id="rId12"/>
      <p:boldItalic r:id="rId13"/>
    </p:embeddedFont>
    <p:embeddedFont>
      <p:font typeface="Montserrat SemiBold" panose="00000700000000000000" pitchFamily="2" charset="0"/>
      <p:regular r:id="rId14"/>
      <p:bold r:id="rId15"/>
      <p:italic r:id="rId16"/>
      <p:boldItalic r:id="rId17"/>
    </p:embeddedFont>
    <p:embeddedFont>
      <p:font typeface="Montserrat Semi-Bold Bold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364"/>
    <a:srgbClr val="EA3232"/>
    <a:srgbClr val="2A1D79"/>
    <a:srgbClr val="EFEFEF"/>
    <a:srgbClr val="191148"/>
    <a:srgbClr val="9D9C9A"/>
    <a:srgbClr val="231866"/>
    <a:srgbClr val="C7E7DC"/>
    <a:srgbClr val="BD131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273C-079D-4017-81D9-FAAA293B8DA0}" v="23" dt="2023-02-25T23:09:17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6274" autoAdjust="0"/>
  </p:normalViewPr>
  <p:slideViewPr>
    <p:cSldViewPr>
      <p:cViewPr>
        <p:scale>
          <a:sx n="97" d="100"/>
          <a:sy n="97" d="100"/>
        </p:scale>
        <p:origin x="180" y="2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a Chaplin" userId="b97e49bd-e71f-4b4f-886a-051d44cb0584" providerId="ADAL" clId="{7956273C-079D-4017-81D9-FAAA293B8DA0}"/>
    <pc:docChg chg="modSld">
      <pc:chgData name="Suzanna Chaplin" userId="b97e49bd-e71f-4b4f-886a-051d44cb0584" providerId="ADAL" clId="{7956273C-079D-4017-81D9-FAAA293B8DA0}" dt="2023-02-25T23:09:17.412" v="25"/>
      <pc:docMkLst>
        <pc:docMk/>
      </pc:docMkLst>
      <pc:sldChg chg="modSp mod">
        <pc:chgData name="Suzanna Chaplin" userId="b97e49bd-e71f-4b4f-886a-051d44cb0584" providerId="ADAL" clId="{7956273C-079D-4017-81D9-FAAA293B8DA0}" dt="2023-02-25T23:09:17.412" v="25"/>
        <pc:sldMkLst>
          <pc:docMk/>
          <pc:sldMk cId="0" sldId="256"/>
        </pc:sldMkLst>
        <pc:spChg chg="mod">
          <ac:chgData name="Suzanna Chaplin" userId="b97e49bd-e71f-4b4f-886a-051d44cb0584" providerId="ADAL" clId="{7956273C-079D-4017-81D9-FAAA293B8DA0}" dt="2023-02-25T23:09:02.927" v="11" actId="2711"/>
          <ac:spMkLst>
            <pc:docMk/>
            <pc:sldMk cId="0" sldId="256"/>
            <ac:spMk id="36" creationId="{00000000-0000-0000-0000-000000000000}"/>
          </ac:spMkLst>
        </pc:spChg>
        <pc:picChg chg="mod">
          <ac:chgData name="Suzanna Chaplin" userId="b97e49bd-e71f-4b4f-886a-051d44cb0584" providerId="ADAL" clId="{7956273C-079D-4017-81D9-FAAA293B8DA0}" dt="2023-02-25T23:09:17.412" v="25"/>
          <ac:picMkLst>
            <pc:docMk/>
            <pc:sldMk cId="0" sldId="256"/>
            <ac:picMk id="2" creationId="{92075FC8-6D7D-353B-CEE9-31BB868B02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5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tted kitchen specialists | Kitchen design experts | Magnet Kitchens">
            <a:extLst>
              <a:ext uri="{FF2B5EF4-FFF2-40B4-BE49-F238E27FC236}">
                <a16:creationId xmlns:a16="http://schemas.microsoft.com/office/drawing/2014/main" id="{92075FC8-6D7D-353B-CEE9-31BB868B0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03" y="-21782"/>
            <a:ext cx="3578991" cy="4773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3">
            <a:extLst>
              <a:ext uri="{FF2B5EF4-FFF2-40B4-BE49-F238E27FC236}">
                <a16:creationId xmlns:a16="http://schemas.microsoft.com/office/drawing/2014/main" id="{15AABFCB-B0CF-3BC0-75EF-1552BB04D82A}"/>
              </a:ext>
            </a:extLst>
          </p:cNvPr>
          <p:cNvSpPr/>
          <p:nvPr/>
        </p:nvSpPr>
        <p:spPr>
          <a:xfrm>
            <a:off x="-1806766" y="3608068"/>
            <a:ext cx="3781556" cy="3781556"/>
          </a:xfrm>
          <a:custGeom>
            <a:avLst/>
            <a:gdLst>
              <a:gd name="connsiteX0" fmla="*/ 3781557 w 3781556"/>
              <a:gd name="connsiteY0" fmla="*/ 1890778 h 3781556"/>
              <a:gd name="connsiteX1" fmla="*/ 1890778 w 3781556"/>
              <a:gd name="connsiteY1" fmla="*/ 3781557 h 3781556"/>
              <a:gd name="connsiteX2" fmla="*/ 0 w 3781556"/>
              <a:gd name="connsiteY2" fmla="*/ 1890778 h 3781556"/>
              <a:gd name="connsiteX3" fmla="*/ 1890778 w 3781556"/>
              <a:gd name="connsiteY3" fmla="*/ 0 h 3781556"/>
              <a:gd name="connsiteX4" fmla="*/ 3781557 w 3781556"/>
              <a:gd name="connsiteY4" fmla="*/ 1890778 h 37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556" h="3781556">
                <a:moveTo>
                  <a:pt x="3781557" y="1890778"/>
                </a:moveTo>
                <a:cubicBezTo>
                  <a:pt x="3781557" y="2935026"/>
                  <a:pt x="2935026" y="3781557"/>
                  <a:pt x="1890778" y="3781557"/>
                </a:cubicBezTo>
                <a:cubicBezTo>
                  <a:pt x="846530" y="3781557"/>
                  <a:pt x="0" y="2935026"/>
                  <a:pt x="0" y="1890778"/>
                </a:cubicBezTo>
                <a:cubicBezTo>
                  <a:pt x="0" y="846530"/>
                  <a:pt x="846530" y="0"/>
                  <a:pt x="1890778" y="0"/>
                </a:cubicBezTo>
                <a:cubicBezTo>
                  <a:pt x="2935026" y="0"/>
                  <a:pt x="3781557" y="846530"/>
                  <a:pt x="3781557" y="1890778"/>
                </a:cubicBezTo>
                <a:close/>
              </a:path>
            </a:pathLst>
          </a:custGeom>
          <a:gradFill>
            <a:gsLst>
              <a:gs pos="0">
                <a:srgbClr val="F5EEDC">
                  <a:alpha val="51714"/>
                </a:srgbClr>
              </a:gs>
              <a:gs pos="63000">
                <a:srgbClr val="EE6364">
                  <a:alpha val="49228"/>
                </a:srgbClr>
              </a:gs>
              <a:gs pos="99200">
                <a:srgbClr val="161249">
                  <a:alpha val="35000"/>
                </a:srgbClr>
              </a:gs>
            </a:gsLst>
            <a:lin ang="5400000" scaled="1"/>
          </a:gradFill>
          <a:ln w="29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0" y="9656929"/>
            <a:ext cx="7556500" cy="1036469"/>
          </a:xfrm>
          <a:prstGeom prst="rect">
            <a:avLst/>
          </a:prstGeom>
          <a:solidFill>
            <a:srgbClr val="191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>
          <a:xfrm rot="2967516">
            <a:off x="4907551" y="7833775"/>
            <a:ext cx="1953821" cy="4201811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480361" y="3223461"/>
            <a:ext cx="6712402" cy="6973477"/>
          </a:xfrm>
          <a:prstGeom prst="roundRect">
            <a:avLst/>
          </a:prstGeom>
          <a:solidFill>
            <a:srgbClr val="E6E6E6"/>
          </a:solidFill>
          <a:ln>
            <a:noFill/>
          </a:ln>
          <a:effectLst>
            <a:outerShdw blurRad="127000" dist="63500" dir="4260000" sx="99000" sy="99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332" y="145511"/>
            <a:ext cx="1753714" cy="2475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89684" y="1384300"/>
            <a:ext cx="66664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35"/>
          <p:cNvSpPr txBox="1"/>
          <p:nvPr/>
        </p:nvSpPr>
        <p:spPr>
          <a:xfrm>
            <a:off x="432540" y="541334"/>
            <a:ext cx="3432374" cy="749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400" b="1" dirty="0">
                <a:solidFill>
                  <a:srgbClr val="1E144F"/>
                </a:solidFill>
                <a:latin typeface="Montserrat SemiBold" panose="00000700000000000000" pitchFamily="50" charset="0"/>
              </a:rPr>
              <a:t>HOW HOME AND GARDEN BRANDS ARE GROWING THEIR REVENUES WITH ESBCONNECT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05811" y="953186"/>
            <a:ext cx="3013194" cy="196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9"/>
              </a:lnSpc>
            </a:pP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With </a:t>
            </a:r>
            <a:r>
              <a:rPr lang="en-US" sz="1100" b="1" spc="-18" dirty="0">
                <a:solidFill>
                  <a:srgbClr val="191148"/>
                </a:solidFill>
                <a:latin typeface="Montserrat" panose="00000500000000000000" pitchFamily="2" charset="0"/>
              </a:rPr>
              <a:t>8 years of  experience</a:t>
            </a: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, we are one of the </a:t>
            </a:r>
            <a:r>
              <a:rPr lang="en-US" sz="1100" b="1" spc="-18" dirty="0">
                <a:solidFill>
                  <a:srgbClr val="191148"/>
                </a:solidFill>
                <a:latin typeface="Montserrat" panose="00000500000000000000" pitchFamily="2" charset="0"/>
              </a:rPr>
              <a:t>UK's largest owners of consumer &amp; B2B email data </a:t>
            </a: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and a proprietary customer acquisition platform. We leverage a </a:t>
            </a:r>
            <a:r>
              <a:rPr lang="en-US" sz="1100" b="1" spc="-18" dirty="0">
                <a:solidFill>
                  <a:srgbClr val="191148"/>
                </a:solidFill>
                <a:latin typeface="Montserrat" panose="00000500000000000000" pitchFamily="2" charset="0"/>
              </a:rPr>
              <a:t>GDPR compliant and fully-opted in </a:t>
            </a: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database of consumers &amp;</a:t>
            </a:r>
            <a:r>
              <a:rPr lang="en-US" sz="1100" b="1" spc="-18" dirty="0">
                <a:solidFill>
                  <a:srgbClr val="191148"/>
                </a:solidFill>
                <a:latin typeface="Montserrat" panose="00000500000000000000" pitchFamily="2" charset="0"/>
              </a:rPr>
              <a:t> 130+ data points</a:t>
            </a: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 on each email to deliver </a:t>
            </a:r>
            <a:r>
              <a:rPr lang="en-US" sz="1100" b="1" spc="-18" dirty="0">
                <a:solidFill>
                  <a:srgbClr val="191148"/>
                </a:solidFill>
                <a:latin typeface="Montserrat" panose="00000500000000000000" pitchFamily="2" charset="0"/>
              </a:rPr>
              <a:t>50m+ emails/month </a:t>
            </a: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on behalf of a wide range of clients, help </a:t>
            </a:r>
            <a:r>
              <a:rPr lang="en-US" sz="1100" b="1" spc="-18" dirty="0">
                <a:solidFill>
                  <a:srgbClr val="191148"/>
                </a:solidFill>
                <a:latin typeface="Montserrat" panose="00000500000000000000" pitchFamily="2" charset="0"/>
              </a:rPr>
              <a:t>them increase their CRM databases</a:t>
            </a: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 &amp; deliver unique </a:t>
            </a:r>
            <a:r>
              <a:rPr lang="en-US" sz="1100" b="1" spc="-18" dirty="0">
                <a:solidFill>
                  <a:srgbClr val="191148"/>
                </a:solidFill>
                <a:latin typeface="Montserrat" panose="00000500000000000000" pitchFamily="2" charset="0"/>
              </a:rPr>
              <a:t>email-enriched audiences </a:t>
            </a:r>
            <a:r>
              <a:rPr lang="en-US" sz="1100" spc="-18" dirty="0">
                <a:solidFill>
                  <a:srgbClr val="191148"/>
                </a:solidFill>
                <a:latin typeface="Montserrat" panose="00000500000000000000" pitchFamily="2" charset="0"/>
              </a:rPr>
              <a:t>to their paid media platforms.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16050" y="10298080"/>
            <a:ext cx="5449510" cy="16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9"/>
              </a:lnSpc>
            </a:pPr>
            <a:r>
              <a:rPr lang="en-US" sz="900" spc="-18" dirty="0">
                <a:solidFill>
                  <a:srgbClr val="EE6364"/>
                </a:solidFill>
                <a:latin typeface="Montserrat Semi-Bold Bold"/>
              </a:rPr>
              <a:t>INTERESTED? </a:t>
            </a:r>
            <a:r>
              <a:rPr lang="en-US" sz="900" spc="-18" dirty="0">
                <a:solidFill>
                  <a:schemeClr val="bg1"/>
                </a:solidFill>
                <a:latin typeface="Montserrat Semi-Bold Bold"/>
              </a:rPr>
              <a:t>GET IN TOUCH FOR A CONSULTATION- HELLO@ESBCONNECT.COM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006850" y="496462"/>
            <a:ext cx="3778250" cy="271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59"/>
              </a:lnSpc>
            </a:pPr>
            <a:r>
              <a:rPr lang="en-US" sz="1400" b="1" spc="-18" dirty="0">
                <a:solidFill>
                  <a:srgbClr val="EE6364"/>
                </a:solidFill>
                <a:latin typeface="Montserrat Black" panose="020B0604020202020204" pitchFamily="2" charset="0"/>
              </a:rPr>
              <a:t>WHO ARE WE?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95109" y="3607184"/>
            <a:ext cx="5562942" cy="720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The average</a:t>
            </a: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sz="1000" b="1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person undertakes</a:t>
            </a: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sz="1000" b="1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home improvement</a:t>
            </a: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sz="1000" b="1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projects every</a:t>
            </a: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sz="1000" b="1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5-10 years. Hitting the right audience at the right time is critical.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effectLst/>
              <a:latin typeface="Montserrat" panose="00000500000000000000" pitchFamily="2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Consumers are only likely to purchase large household items or undertake renovations a few times in their lifetime. Most people may only buy a new kitchen twice and may only replace their mattress every 8 years. Hitting a person at the right time is difficult.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Homemovers</a:t>
            </a: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 are primed to spend but hard to identify. On average, over £25k is spent on home improvements and furnishing within 6 weeks of moving home. 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People who have been in their home for more than 5-8 years are more likely to spend on home improvement projects but identifying these individuals is difficult.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Renters are more likely to spend on soft furnishing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As purchases are infrequent, brand recall is critical, so you are front of mind when the time comes.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Brands must create ‘marketing pulls’ to increase purchase frequency.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b="1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b="1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b="1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1000" b="1" spc="-18" dirty="0">
                <a:solidFill>
                  <a:srgbClr val="002060"/>
                </a:solidFill>
                <a:latin typeface="Montserrat"/>
              </a:rPr>
              <a:t>Audience targeting, media planning &amp; activation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1000" spc="-18" dirty="0">
                <a:solidFill>
                  <a:srgbClr val="002060"/>
                </a:solidFill>
                <a:latin typeface="Montserrat"/>
              </a:rPr>
              <a:t>Leveraging </a:t>
            </a:r>
            <a:r>
              <a:rPr lang="en-GB" sz="1000" spc="-18" dirty="0" err="1">
                <a:solidFill>
                  <a:srgbClr val="002060"/>
                </a:solidFill>
                <a:latin typeface="Montserrat"/>
              </a:rPr>
              <a:t>esbconnect’s</a:t>
            </a:r>
            <a:r>
              <a:rPr lang="en-GB" sz="1000" spc="-18" dirty="0">
                <a:solidFill>
                  <a:srgbClr val="002060"/>
                </a:solidFill>
                <a:latin typeface="Montserrat"/>
              </a:rPr>
              <a:t> data-driven email marketing product, we were able to precision target key audiences including: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b="1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1000" b="1" spc="-18" dirty="0">
                <a:solidFill>
                  <a:srgbClr val="002060"/>
                </a:solidFill>
                <a:latin typeface="Montserrat"/>
              </a:rPr>
              <a:t>Audience Deep Dive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For brands like </a:t>
            </a:r>
            <a:r>
              <a:rPr lang="en-US" sz="1000" b="1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Anglian, </a:t>
            </a: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we targeted people who did not have double glazing or whose homes had a low EPC rating.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effectLst/>
              <a:latin typeface="Montserrat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For </a:t>
            </a:r>
            <a:r>
              <a:rPr lang="en-US" sz="1000" b="1" dirty="0" err="1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Tapi</a:t>
            </a:r>
            <a:r>
              <a:rPr lang="en-US" sz="1000" b="1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,</a:t>
            </a:r>
            <a:r>
              <a:rPr lang="en-US" sz="1000" dirty="0">
                <a:solidFill>
                  <a:srgbClr val="002060"/>
                </a:solidFill>
                <a:effectLst/>
                <a:latin typeface="Montserrat" panose="00000500000000000000" pitchFamily="2" charset="0"/>
              </a:rPr>
              <a:t> we looked at consumers in specific locations who had recently moved or had been in their homes for over five years.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1000" spc="-18" dirty="0">
                <a:solidFill>
                  <a:srgbClr val="002060"/>
                </a:solidFill>
                <a:latin typeface="Montserrat" panose="00000500000000000000" pitchFamily="2" charset="0"/>
              </a:rPr>
              <a:t>For </a:t>
            </a:r>
            <a:r>
              <a:rPr lang="en-GB" sz="1000" b="1" spc="-18" dirty="0">
                <a:solidFill>
                  <a:srgbClr val="002060"/>
                </a:solidFill>
                <a:latin typeface="Montserrat" panose="00000500000000000000" pitchFamily="2" charset="0"/>
              </a:rPr>
              <a:t>Brook + Wilde</a:t>
            </a:r>
            <a:r>
              <a:rPr lang="en-GB" sz="1000" spc="-18" dirty="0">
                <a:solidFill>
                  <a:srgbClr val="002060"/>
                </a:solidFill>
                <a:latin typeface="Montserrat" panose="00000500000000000000" pitchFamily="2" charset="0"/>
              </a:rPr>
              <a:t>, we looked at consumers who shopped at premium brands, had just moved or were renting.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1000" spc="-18" dirty="0">
                <a:solidFill>
                  <a:srgbClr val="002060"/>
                </a:solidFill>
                <a:latin typeface="Montserrat" panose="00000500000000000000" pitchFamily="2" charset="0"/>
              </a:rPr>
              <a:t>For </a:t>
            </a:r>
            <a:r>
              <a:rPr lang="en-GB" sz="1000" b="1" spc="-18" dirty="0">
                <a:solidFill>
                  <a:srgbClr val="002060"/>
                </a:solidFill>
                <a:latin typeface="Montserrat" panose="00000500000000000000" pitchFamily="2" charset="0"/>
              </a:rPr>
              <a:t>Designer Sofas and Magnet</a:t>
            </a:r>
            <a:r>
              <a:rPr lang="en-GB" sz="1000" spc="-18" dirty="0">
                <a:solidFill>
                  <a:srgbClr val="002060"/>
                </a:solidFill>
                <a:latin typeface="Montserrat" panose="00000500000000000000" pitchFamily="2" charset="0"/>
              </a:rPr>
              <a:t>, we looked at people who had just moved, had been granted planning permission and/or were looking at home improvement finance.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b="1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spc="-18" dirty="0">
              <a:solidFill>
                <a:srgbClr val="002060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1000" spc="-18" dirty="0">
              <a:solidFill>
                <a:srgbClr val="002060"/>
              </a:solidFill>
              <a:latin typeface="Montserrat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547461" y="10298080"/>
            <a:ext cx="65715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 Same Side Corner Rectangle 104"/>
          <p:cNvSpPr/>
          <p:nvPr/>
        </p:nvSpPr>
        <p:spPr>
          <a:xfrm rot="10800000">
            <a:off x="2108190" y="3226872"/>
            <a:ext cx="3435753" cy="31165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TextBox 39"/>
          <p:cNvSpPr txBox="1"/>
          <p:nvPr/>
        </p:nvSpPr>
        <p:spPr>
          <a:xfrm>
            <a:off x="2330583" y="3316961"/>
            <a:ext cx="30342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1200" dirty="0">
                <a:solidFill>
                  <a:srgbClr val="191148"/>
                </a:solidFill>
                <a:latin typeface="Montserrat Semi-Bold Bold"/>
              </a:rPr>
              <a:t>THE CHALLENGES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3304DD5-0D82-22A8-2EB1-51C23E1479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74309" y="4672301"/>
            <a:ext cx="777418" cy="9052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2512992-1F41-D3E6-1A4D-1A80C5155B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51" y="-437041"/>
            <a:ext cx="1092096" cy="1110264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7869194-3279-1A81-6315-11F5879B8C53}"/>
              </a:ext>
            </a:extLst>
          </p:cNvPr>
          <p:cNvSpPr/>
          <p:nvPr/>
        </p:nvSpPr>
        <p:spPr>
          <a:xfrm>
            <a:off x="303110" y="1463347"/>
            <a:ext cx="3561804" cy="1529375"/>
          </a:xfrm>
          <a:prstGeom prst="roundRect">
            <a:avLst/>
          </a:prstGeom>
          <a:solidFill>
            <a:srgbClr val="E6E6E6"/>
          </a:solidFill>
          <a:ln>
            <a:noFill/>
          </a:ln>
          <a:effectLst>
            <a:outerShdw blurRad="127000" dist="63500" dir="4260000" sx="99000" sy="99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7" name="Round Same Side Corner Rectangle 103">
            <a:extLst>
              <a:ext uri="{FF2B5EF4-FFF2-40B4-BE49-F238E27FC236}">
                <a16:creationId xmlns:a16="http://schemas.microsoft.com/office/drawing/2014/main" id="{53BE89F9-76A4-F6DB-5153-AF95BF6B1182}"/>
              </a:ext>
            </a:extLst>
          </p:cNvPr>
          <p:cNvSpPr/>
          <p:nvPr/>
        </p:nvSpPr>
        <p:spPr>
          <a:xfrm rot="10800000">
            <a:off x="1253510" y="1475821"/>
            <a:ext cx="1821233" cy="31165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8" name="TextBox 34">
            <a:extLst>
              <a:ext uri="{FF2B5EF4-FFF2-40B4-BE49-F238E27FC236}">
                <a16:creationId xmlns:a16="http://schemas.microsoft.com/office/drawing/2014/main" id="{0966BF0B-02B1-590C-6393-04D936D3511A}"/>
              </a:ext>
            </a:extLst>
          </p:cNvPr>
          <p:cNvSpPr txBox="1"/>
          <p:nvPr/>
        </p:nvSpPr>
        <p:spPr>
          <a:xfrm>
            <a:off x="1283157" y="1557317"/>
            <a:ext cx="1729452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1200" dirty="0">
                <a:solidFill>
                  <a:srgbClr val="191148"/>
                </a:solidFill>
                <a:latin typeface="Montserrat SemiBold" panose="00000700000000000000" pitchFamily="50" charset="0"/>
              </a:rPr>
              <a:t>THE BRANDS</a:t>
            </a:r>
          </a:p>
        </p:txBody>
      </p:sp>
      <p:pic>
        <p:nvPicPr>
          <p:cNvPr id="1028" name="Picture 4" descr="Magnet Kitchens - Home | Facebook">
            <a:extLst>
              <a:ext uri="{FF2B5EF4-FFF2-40B4-BE49-F238E27FC236}">
                <a16:creationId xmlns:a16="http://schemas.microsoft.com/office/drawing/2014/main" id="{7EAAE386-B67C-2998-1BB1-A357BF91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5" y="1954220"/>
            <a:ext cx="604222" cy="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pi Carpets &amp; Floors">
            <a:extLst>
              <a:ext uri="{FF2B5EF4-FFF2-40B4-BE49-F238E27FC236}">
                <a16:creationId xmlns:a16="http://schemas.microsoft.com/office/drawing/2014/main" id="{6BE291D1-E97F-3FA7-C502-58B5C0EF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8" y="1954221"/>
            <a:ext cx="948527" cy="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glian Windows: Search our Conservatories &amp; more on SpecifiedBy">
            <a:extLst>
              <a:ext uri="{FF2B5EF4-FFF2-40B4-BE49-F238E27FC236}">
                <a16:creationId xmlns:a16="http://schemas.microsoft.com/office/drawing/2014/main" id="{F596D327-3419-6247-062E-E01842A3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11" y="1962111"/>
            <a:ext cx="596331" cy="5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signer Sofas Group">
            <a:extLst>
              <a:ext uri="{FF2B5EF4-FFF2-40B4-BE49-F238E27FC236}">
                <a16:creationId xmlns:a16="http://schemas.microsoft.com/office/drawing/2014/main" id="{CC7A7624-E64F-C3C4-6DA2-FDEEA7F7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22" y="1965197"/>
            <a:ext cx="686187" cy="3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hind the scenes with Andrew Tyler, Co-Founder of Brook + Wilde..">
            <a:extLst>
              <a:ext uri="{FF2B5EF4-FFF2-40B4-BE49-F238E27FC236}">
                <a16:creationId xmlns:a16="http://schemas.microsoft.com/office/drawing/2014/main" id="{052FD355-0A83-35B8-765A-FA3209F3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37645" r="16982" b="36696"/>
          <a:stretch/>
        </p:blipFill>
        <p:spPr bwMode="auto">
          <a:xfrm>
            <a:off x="2803765" y="2375118"/>
            <a:ext cx="987948" cy="1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Work from home house with solid fill">
            <a:extLst>
              <a:ext uri="{FF2B5EF4-FFF2-40B4-BE49-F238E27FC236}">
                <a16:creationId xmlns:a16="http://schemas.microsoft.com/office/drawing/2014/main" id="{26F3EA6A-9252-F600-C4C7-30FB4C2895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23961" y="7314898"/>
            <a:ext cx="450300" cy="450300"/>
          </a:xfrm>
          <a:prstGeom prst="rect">
            <a:avLst/>
          </a:prstGeom>
        </p:spPr>
      </p:pic>
      <p:pic>
        <p:nvPicPr>
          <p:cNvPr id="16" name="Graphic 15" descr="Home1 with solid fill">
            <a:extLst>
              <a:ext uri="{FF2B5EF4-FFF2-40B4-BE49-F238E27FC236}">
                <a16:creationId xmlns:a16="http://schemas.microsoft.com/office/drawing/2014/main" id="{938D14A5-AA3B-7648-0DEF-E3DC5039AD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11727" y="7321371"/>
            <a:ext cx="450300" cy="450300"/>
          </a:xfrm>
          <a:prstGeom prst="rect">
            <a:avLst/>
          </a:prstGeom>
        </p:spPr>
      </p:pic>
      <p:pic>
        <p:nvPicPr>
          <p:cNvPr id="18" name="Graphic 17" descr="Stork Baby with solid fill">
            <a:extLst>
              <a:ext uri="{FF2B5EF4-FFF2-40B4-BE49-F238E27FC236}">
                <a16:creationId xmlns:a16="http://schemas.microsoft.com/office/drawing/2014/main" id="{DA42BEEF-56DE-B848-74EC-A6FF5C2631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18924" y="7358584"/>
            <a:ext cx="404691" cy="404691"/>
          </a:xfrm>
          <a:prstGeom prst="rect">
            <a:avLst/>
          </a:prstGeom>
        </p:spPr>
      </p:pic>
      <p:pic>
        <p:nvPicPr>
          <p:cNvPr id="20" name="Graphic 19" descr="Suburban scene with solid fill">
            <a:extLst>
              <a:ext uri="{FF2B5EF4-FFF2-40B4-BE49-F238E27FC236}">
                <a16:creationId xmlns:a16="http://schemas.microsoft.com/office/drawing/2014/main" id="{05B0621B-7FA3-BF34-BAE7-BFF54363BE0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91373" y="7333434"/>
            <a:ext cx="450300" cy="450300"/>
          </a:xfrm>
          <a:prstGeom prst="rect">
            <a:avLst/>
          </a:prstGeom>
        </p:spPr>
      </p:pic>
      <p:pic>
        <p:nvPicPr>
          <p:cNvPr id="22" name="Graphic 21" descr="Sustainability with solid fill">
            <a:extLst>
              <a:ext uri="{FF2B5EF4-FFF2-40B4-BE49-F238E27FC236}">
                <a16:creationId xmlns:a16="http://schemas.microsoft.com/office/drawing/2014/main" id="{D48045D5-02A3-753D-4D51-4B9572E4D6A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09430" y="7349197"/>
            <a:ext cx="450300" cy="450300"/>
          </a:xfrm>
          <a:prstGeom prst="rect">
            <a:avLst/>
          </a:prstGeom>
        </p:spPr>
      </p:pic>
      <p:pic>
        <p:nvPicPr>
          <p:cNvPr id="24" name="Graphic 23" descr="Piggy Bank with solid fill">
            <a:extLst>
              <a:ext uri="{FF2B5EF4-FFF2-40B4-BE49-F238E27FC236}">
                <a16:creationId xmlns:a16="http://schemas.microsoft.com/office/drawing/2014/main" id="{99E96350-D0B8-EF1D-DFE3-2FFE0E1536D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232641" y="7338905"/>
            <a:ext cx="450300" cy="450300"/>
          </a:xfrm>
          <a:prstGeom prst="rect">
            <a:avLst/>
          </a:prstGeom>
        </p:spPr>
      </p:pic>
      <p:pic>
        <p:nvPicPr>
          <p:cNvPr id="26" name="Graphic 25" descr="Garden Tools with solid fill">
            <a:extLst>
              <a:ext uri="{FF2B5EF4-FFF2-40B4-BE49-F238E27FC236}">
                <a16:creationId xmlns:a16="http://schemas.microsoft.com/office/drawing/2014/main" id="{9F71CFAD-F65F-5C09-B7FA-7624B68B05D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23301" y="7227740"/>
            <a:ext cx="598966" cy="598966"/>
          </a:xfrm>
          <a:prstGeom prst="rect">
            <a:avLst/>
          </a:prstGeom>
        </p:spPr>
      </p:pic>
      <p:pic>
        <p:nvPicPr>
          <p:cNvPr id="28" name="Graphic 27" descr="Renovation (House With Sparkles) with solid fill">
            <a:extLst>
              <a:ext uri="{FF2B5EF4-FFF2-40B4-BE49-F238E27FC236}">
                <a16:creationId xmlns:a16="http://schemas.microsoft.com/office/drawing/2014/main" id="{B186D9BB-D09E-BA6C-361E-146E8D3AE8A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440007" y="7258027"/>
            <a:ext cx="541470" cy="541470"/>
          </a:xfrm>
          <a:prstGeom prst="rect">
            <a:avLst/>
          </a:prstGeom>
        </p:spPr>
      </p:pic>
      <p:pic>
        <p:nvPicPr>
          <p:cNvPr id="31" name="Graphic 30" descr="Confused person with solid fill">
            <a:extLst>
              <a:ext uri="{FF2B5EF4-FFF2-40B4-BE49-F238E27FC236}">
                <a16:creationId xmlns:a16="http://schemas.microsoft.com/office/drawing/2014/main" id="{19CB266F-EAF9-42A8-8DD6-BDD74A5B744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874012" y="7346213"/>
            <a:ext cx="400616" cy="4006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5AD9807-8F65-9889-49A2-F72ADFC78081}"/>
              </a:ext>
            </a:extLst>
          </p:cNvPr>
          <p:cNvSpPr txBox="1"/>
          <p:nvPr/>
        </p:nvSpPr>
        <p:spPr>
          <a:xfrm>
            <a:off x="1106379" y="7757141"/>
            <a:ext cx="75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WEALTH SCORE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2B64E0-0C5D-420B-EC0C-2DA8EE539B4B}"/>
              </a:ext>
            </a:extLst>
          </p:cNvPr>
          <p:cNvSpPr txBox="1"/>
          <p:nvPr/>
        </p:nvSpPr>
        <p:spPr>
          <a:xfrm>
            <a:off x="4708632" y="7730599"/>
            <a:ext cx="754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RENTER 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57F7F5-B92B-4F23-737B-0AC55A71C16E}"/>
              </a:ext>
            </a:extLst>
          </p:cNvPr>
          <p:cNvSpPr txBox="1"/>
          <p:nvPr/>
        </p:nvSpPr>
        <p:spPr>
          <a:xfrm>
            <a:off x="3935209" y="7739549"/>
            <a:ext cx="816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PURCHASE INTENT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36A5F8-4EA1-6F42-931A-8D97EC482A78}"/>
              </a:ext>
            </a:extLst>
          </p:cNvPr>
          <p:cNvSpPr txBox="1"/>
          <p:nvPr/>
        </p:nvSpPr>
        <p:spPr>
          <a:xfrm>
            <a:off x="2241045" y="7761284"/>
            <a:ext cx="75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JUST MOVED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7075F-E1FF-595C-709C-1CFB08BA48D3}"/>
              </a:ext>
            </a:extLst>
          </p:cNvPr>
          <p:cNvSpPr txBox="1"/>
          <p:nvPr/>
        </p:nvSpPr>
        <p:spPr>
          <a:xfrm>
            <a:off x="3311823" y="7742266"/>
            <a:ext cx="79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PURCHASE YEAR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8393BF-53FF-E4A3-6B28-9CDF3F42FD5C}"/>
              </a:ext>
            </a:extLst>
          </p:cNvPr>
          <p:cNvSpPr txBox="1"/>
          <p:nvPr/>
        </p:nvSpPr>
        <p:spPr>
          <a:xfrm>
            <a:off x="2795441" y="7739549"/>
            <a:ext cx="75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LIFE EVENTS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72CF97-C823-66EA-760E-82E946D4A0D5}"/>
              </a:ext>
            </a:extLst>
          </p:cNvPr>
          <p:cNvSpPr txBox="1"/>
          <p:nvPr/>
        </p:nvSpPr>
        <p:spPr>
          <a:xfrm>
            <a:off x="1642793" y="7757141"/>
            <a:ext cx="75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EPC RATING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82C6FB-2886-DC15-05F5-DE02853DC3EB}"/>
              </a:ext>
            </a:extLst>
          </p:cNvPr>
          <p:cNvSpPr txBox="1"/>
          <p:nvPr/>
        </p:nvSpPr>
        <p:spPr>
          <a:xfrm>
            <a:off x="5275733" y="7736922"/>
            <a:ext cx="86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PLANNING PERMISSION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D6CDA4C-BDFE-E5BC-85BA-C3A741843D48}"/>
              </a:ext>
            </a:extLst>
          </p:cNvPr>
          <p:cNvSpPr/>
          <p:nvPr/>
        </p:nvSpPr>
        <p:spPr>
          <a:xfrm>
            <a:off x="2069291" y="6047158"/>
            <a:ext cx="3710053" cy="293360"/>
          </a:xfrm>
          <a:prstGeom prst="roundRect">
            <a:avLst/>
          </a:prstGeom>
          <a:solidFill>
            <a:srgbClr val="EF6364"/>
          </a:solidFill>
          <a:ln>
            <a:solidFill>
              <a:srgbClr val="EF6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EDD939-53CE-FF01-6732-1316612E9E08}"/>
              </a:ext>
            </a:extLst>
          </p:cNvPr>
          <p:cNvSpPr txBox="1"/>
          <p:nvPr/>
        </p:nvSpPr>
        <p:spPr>
          <a:xfrm>
            <a:off x="6015791" y="7755784"/>
            <a:ext cx="864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anose="00000500000000000000" pitchFamily="2" charset="0"/>
              </a:rPr>
              <a:t>GARDEN</a:t>
            </a:r>
            <a:endParaRPr lang="en-GB" sz="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00F2D6C6-CBAD-E441-3900-87FA2A1EED2A}"/>
              </a:ext>
            </a:extLst>
          </p:cNvPr>
          <p:cNvSpPr txBox="1"/>
          <p:nvPr/>
        </p:nvSpPr>
        <p:spPr>
          <a:xfrm>
            <a:off x="2347799" y="6100640"/>
            <a:ext cx="30342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1200" dirty="0">
                <a:solidFill>
                  <a:srgbClr val="191148"/>
                </a:solidFill>
                <a:latin typeface="Montserrat Semi-Bold Bold"/>
              </a:rPr>
              <a:t>THE AUDIENCES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5073" y="407958"/>
            <a:ext cx="2382727" cy="33627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559506" y="10231944"/>
            <a:ext cx="65715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3">
            <a:extLst>
              <a:ext uri="{FF2B5EF4-FFF2-40B4-BE49-F238E27FC236}">
                <a16:creationId xmlns:a16="http://schemas.microsoft.com/office/drawing/2014/main" id="{5A0C6505-11D0-EFED-B899-DC84B2DA96FC}"/>
              </a:ext>
            </a:extLst>
          </p:cNvPr>
          <p:cNvSpPr/>
          <p:nvPr/>
        </p:nvSpPr>
        <p:spPr>
          <a:xfrm>
            <a:off x="6197334" y="-1189552"/>
            <a:ext cx="2718332" cy="2748345"/>
          </a:xfrm>
          <a:custGeom>
            <a:avLst/>
            <a:gdLst>
              <a:gd name="connsiteX0" fmla="*/ 3781557 w 3781556"/>
              <a:gd name="connsiteY0" fmla="*/ 1890778 h 3781556"/>
              <a:gd name="connsiteX1" fmla="*/ 1890778 w 3781556"/>
              <a:gd name="connsiteY1" fmla="*/ 3781557 h 3781556"/>
              <a:gd name="connsiteX2" fmla="*/ 0 w 3781556"/>
              <a:gd name="connsiteY2" fmla="*/ 1890778 h 3781556"/>
              <a:gd name="connsiteX3" fmla="*/ 1890778 w 3781556"/>
              <a:gd name="connsiteY3" fmla="*/ 0 h 3781556"/>
              <a:gd name="connsiteX4" fmla="*/ 3781557 w 3781556"/>
              <a:gd name="connsiteY4" fmla="*/ 1890778 h 37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556" h="3781556">
                <a:moveTo>
                  <a:pt x="3781557" y="1890778"/>
                </a:moveTo>
                <a:cubicBezTo>
                  <a:pt x="3781557" y="2935026"/>
                  <a:pt x="2935026" y="3781557"/>
                  <a:pt x="1890778" y="3781557"/>
                </a:cubicBezTo>
                <a:cubicBezTo>
                  <a:pt x="846530" y="3781557"/>
                  <a:pt x="0" y="2935026"/>
                  <a:pt x="0" y="1890778"/>
                </a:cubicBezTo>
                <a:cubicBezTo>
                  <a:pt x="0" y="846530"/>
                  <a:pt x="846530" y="0"/>
                  <a:pt x="1890778" y="0"/>
                </a:cubicBezTo>
                <a:cubicBezTo>
                  <a:pt x="2935026" y="0"/>
                  <a:pt x="3781557" y="846530"/>
                  <a:pt x="3781557" y="1890778"/>
                </a:cubicBezTo>
                <a:close/>
              </a:path>
            </a:pathLst>
          </a:custGeom>
          <a:gradFill>
            <a:gsLst>
              <a:gs pos="0">
                <a:srgbClr val="F5EEDC">
                  <a:alpha val="51714"/>
                </a:srgbClr>
              </a:gs>
              <a:gs pos="63000">
                <a:srgbClr val="EE6364">
                  <a:alpha val="49228"/>
                </a:srgbClr>
              </a:gs>
              <a:gs pos="99200">
                <a:srgbClr val="161249">
                  <a:alpha val="35000"/>
                </a:srgbClr>
              </a:gs>
            </a:gsLst>
            <a:lin ang="5400000" scaled="1"/>
          </a:gradFill>
          <a:ln w="29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AF5F0EA-4342-EF60-0D59-244F495C18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29241" y="74427"/>
            <a:ext cx="563477" cy="656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40F783-68F4-55C5-C3F8-84FA316FFA1A}"/>
              </a:ext>
            </a:extLst>
          </p:cNvPr>
          <p:cNvSpPr/>
          <p:nvPr/>
        </p:nvSpPr>
        <p:spPr>
          <a:xfrm>
            <a:off x="0" y="9625694"/>
            <a:ext cx="7556500" cy="1036469"/>
          </a:xfrm>
          <a:prstGeom prst="rect">
            <a:avLst/>
          </a:prstGeom>
          <a:solidFill>
            <a:srgbClr val="191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64">
            <a:extLst>
              <a:ext uri="{FF2B5EF4-FFF2-40B4-BE49-F238E27FC236}">
                <a16:creationId xmlns:a16="http://schemas.microsoft.com/office/drawing/2014/main" id="{6DD77EA0-A563-B47B-2398-697F142099BC}"/>
              </a:ext>
            </a:extLst>
          </p:cNvPr>
          <p:cNvSpPr txBox="1"/>
          <p:nvPr/>
        </p:nvSpPr>
        <p:spPr>
          <a:xfrm>
            <a:off x="556352" y="10183865"/>
            <a:ext cx="2673952" cy="340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9"/>
              </a:lnSpc>
            </a:pPr>
            <a:r>
              <a:rPr lang="en-US" sz="900" spc="-18" dirty="0">
                <a:solidFill>
                  <a:srgbClr val="EE6364"/>
                </a:solidFill>
                <a:latin typeface="Montserrat Semi-Bold Bold"/>
              </a:rPr>
              <a:t>INTERESTED? </a:t>
            </a:r>
            <a:r>
              <a:rPr lang="en-US" sz="900" spc="-18" dirty="0">
                <a:solidFill>
                  <a:schemeClr val="bg1"/>
                </a:solidFill>
                <a:latin typeface="Montserrat Semi-Bold Bold"/>
              </a:rPr>
              <a:t>GET IN TOUCH FOR A CONSULTATION- HELLO@ESBCONNECT.COM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5C1025-213F-803A-66BB-01C0DA784B59}"/>
              </a:ext>
            </a:extLst>
          </p:cNvPr>
          <p:cNvCxnSpPr>
            <a:cxnSpLocks/>
          </p:cNvCxnSpPr>
          <p:nvPr/>
        </p:nvCxnSpPr>
        <p:spPr>
          <a:xfrm flipV="1">
            <a:off x="559506" y="10143928"/>
            <a:ext cx="3599744" cy="33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FB730D-132D-BA95-3E74-93581C7D4557}"/>
              </a:ext>
            </a:extLst>
          </p:cNvPr>
          <p:cNvSpPr/>
          <p:nvPr/>
        </p:nvSpPr>
        <p:spPr>
          <a:xfrm>
            <a:off x="556210" y="1234601"/>
            <a:ext cx="6712402" cy="2748346"/>
          </a:xfrm>
          <a:prstGeom prst="roundRect">
            <a:avLst/>
          </a:prstGeom>
          <a:solidFill>
            <a:srgbClr val="E6E6E6"/>
          </a:solidFill>
          <a:ln>
            <a:noFill/>
          </a:ln>
          <a:effectLst>
            <a:outerShdw blurRad="127000" dist="63500" dir="4260000" sx="99000" sy="99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Montserrat" pitchFamily="2" charset="77"/>
            </a:endParaRPr>
          </a:p>
        </p:txBody>
      </p:sp>
      <p:sp>
        <p:nvSpPr>
          <p:cNvPr id="8" name="Round Same Side Corner Rectangle 104">
            <a:extLst>
              <a:ext uri="{FF2B5EF4-FFF2-40B4-BE49-F238E27FC236}">
                <a16:creationId xmlns:a16="http://schemas.microsoft.com/office/drawing/2014/main" id="{642940A9-77D7-1C22-5FF8-8373FCE3440D}"/>
              </a:ext>
            </a:extLst>
          </p:cNvPr>
          <p:cNvSpPr/>
          <p:nvPr/>
        </p:nvSpPr>
        <p:spPr>
          <a:xfrm rot="10800000">
            <a:off x="2145389" y="1246078"/>
            <a:ext cx="3435753" cy="31165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B7EA176B-C6AA-EB9E-4AE0-005A0F9F1D36}"/>
              </a:ext>
            </a:extLst>
          </p:cNvPr>
          <p:cNvSpPr txBox="1"/>
          <p:nvPr/>
        </p:nvSpPr>
        <p:spPr>
          <a:xfrm>
            <a:off x="2356646" y="1324961"/>
            <a:ext cx="30342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1200" dirty="0">
                <a:solidFill>
                  <a:srgbClr val="191148"/>
                </a:solidFill>
                <a:latin typeface="Montserrat Semi-Bold Bold"/>
              </a:rPr>
              <a:t>EXAMPLE USER JOURNEY</a:t>
            </a:r>
          </a:p>
        </p:txBody>
      </p:sp>
      <p:pic>
        <p:nvPicPr>
          <p:cNvPr id="11" name="Graphic 10" descr="Smart Phone outline">
            <a:extLst>
              <a:ext uri="{FF2B5EF4-FFF2-40B4-BE49-F238E27FC236}">
                <a16:creationId xmlns:a16="http://schemas.microsoft.com/office/drawing/2014/main" id="{DD0E91FC-1309-014B-471D-A96CBDCA9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2133" y="2245327"/>
            <a:ext cx="457200" cy="457200"/>
          </a:xfrm>
          <a:prstGeom prst="rect">
            <a:avLst/>
          </a:prstGeom>
        </p:spPr>
      </p:pic>
      <p:pic>
        <p:nvPicPr>
          <p:cNvPr id="19" name="Graphic 18" descr="Email outline">
            <a:extLst>
              <a:ext uri="{FF2B5EF4-FFF2-40B4-BE49-F238E27FC236}">
                <a16:creationId xmlns:a16="http://schemas.microsoft.com/office/drawing/2014/main" id="{E3CC76F8-DD9C-DBB2-B6D5-52FFF8F5E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6175" y="2233457"/>
            <a:ext cx="454225" cy="454225"/>
          </a:xfrm>
          <a:prstGeom prst="rect">
            <a:avLst/>
          </a:prstGeom>
        </p:spPr>
      </p:pic>
      <p:pic>
        <p:nvPicPr>
          <p:cNvPr id="21" name="Graphic 20" descr="Social network outline">
            <a:extLst>
              <a:ext uri="{FF2B5EF4-FFF2-40B4-BE49-F238E27FC236}">
                <a16:creationId xmlns:a16="http://schemas.microsoft.com/office/drawing/2014/main" id="{C735E22F-778D-82B6-378D-82CCC3FBB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939" y="2068121"/>
            <a:ext cx="604389" cy="6043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64857E0-B984-EF8D-C513-1FACE6CBF9E0}"/>
              </a:ext>
            </a:extLst>
          </p:cNvPr>
          <p:cNvSpPr txBox="1"/>
          <p:nvPr/>
        </p:nvSpPr>
        <p:spPr>
          <a:xfrm>
            <a:off x="3591354" y="2329350"/>
            <a:ext cx="438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200" dirty="0"/>
              <a:t>ad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69E5FF-9580-84E7-E6DB-89E7512F57CC}"/>
              </a:ext>
            </a:extLst>
          </p:cNvPr>
          <p:cNvCxnSpPr>
            <a:cxnSpLocks/>
          </p:cNvCxnSpPr>
          <p:nvPr/>
        </p:nvCxnSpPr>
        <p:spPr>
          <a:xfrm>
            <a:off x="1600057" y="24287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DF82C89-5A13-C4A6-15EC-A43176A6F4CC}"/>
              </a:ext>
            </a:extLst>
          </p:cNvPr>
          <p:cNvSpPr txBox="1"/>
          <p:nvPr/>
        </p:nvSpPr>
        <p:spPr>
          <a:xfrm>
            <a:off x="425450" y="2688241"/>
            <a:ext cx="1349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ontserrat" pitchFamily="2" charset="77"/>
              </a:rPr>
              <a:t>Audience creation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26856C-24A9-4EBC-C78B-E1B79C8867C3}"/>
              </a:ext>
            </a:extLst>
          </p:cNvPr>
          <p:cNvSpPr txBox="1"/>
          <p:nvPr/>
        </p:nvSpPr>
        <p:spPr>
          <a:xfrm>
            <a:off x="1917481" y="2717145"/>
            <a:ext cx="1243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ontserrat" pitchFamily="2" charset="77"/>
              </a:rPr>
              <a:t>Data Driven Email</a:t>
            </a:r>
          </a:p>
        </p:txBody>
      </p:sp>
      <p:pic>
        <p:nvPicPr>
          <p:cNvPr id="43" name="Graphic 42" descr="Database outline">
            <a:extLst>
              <a:ext uri="{FF2B5EF4-FFF2-40B4-BE49-F238E27FC236}">
                <a16:creationId xmlns:a16="http://schemas.microsoft.com/office/drawing/2014/main" id="{5CB069CF-20DC-31ED-A8E8-5237C5509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8386" y="2186607"/>
            <a:ext cx="474764" cy="474764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A63CF36-CFBE-F971-F8BF-67FC08CE76E7}"/>
              </a:ext>
            </a:extLst>
          </p:cNvPr>
          <p:cNvCxnSpPr>
            <a:cxnSpLocks/>
          </p:cNvCxnSpPr>
          <p:nvPr/>
        </p:nvCxnSpPr>
        <p:spPr>
          <a:xfrm>
            <a:off x="2916273" y="24287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6716A01-0A34-1A61-4327-959709916EE1}"/>
              </a:ext>
            </a:extLst>
          </p:cNvPr>
          <p:cNvCxnSpPr>
            <a:cxnSpLocks/>
          </p:cNvCxnSpPr>
          <p:nvPr/>
        </p:nvCxnSpPr>
        <p:spPr>
          <a:xfrm>
            <a:off x="4159250" y="246045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9D17840-DC0E-8199-AF54-2A313EA76174}"/>
              </a:ext>
            </a:extLst>
          </p:cNvPr>
          <p:cNvSpPr txBox="1"/>
          <p:nvPr/>
        </p:nvSpPr>
        <p:spPr>
          <a:xfrm>
            <a:off x="3215266" y="2717721"/>
            <a:ext cx="111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ontserrat" pitchFamily="2" charset="77"/>
              </a:rPr>
              <a:t>Optional: Inbox Extend</a:t>
            </a:r>
          </a:p>
          <a:p>
            <a:pPr algn="ctr"/>
            <a:r>
              <a:rPr lang="en-US" sz="800" dirty="0">
                <a:latin typeface="Montserrat" pitchFamily="2" charset="77"/>
              </a:rPr>
              <a:t>Audience pushed to social or engagers retargeted.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858613-FBCB-E40A-1990-7AD8324AE74E}"/>
              </a:ext>
            </a:extLst>
          </p:cNvPr>
          <p:cNvSpPr txBox="1"/>
          <p:nvPr/>
        </p:nvSpPr>
        <p:spPr>
          <a:xfrm>
            <a:off x="4689158" y="2700530"/>
            <a:ext cx="98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ontserrat" pitchFamily="2" charset="77"/>
              </a:rPr>
              <a:t>Series of trigger emails to drive brand awareness and nurture consumer</a:t>
            </a:r>
          </a:p>
        </p:txBody>
      </p:sp>
      <p:pic>
        <p:nvPicPr>
          <p:cNvPr id="67" name="Graphic 66" descr="Shopping basket outline">
            <a:extLst>
              <a:ext uri="{FF2B5EF4-FFF2-40B4-BE49-F238E27FC236}">
                <a16:creationId xmlns:a16="http://schemas.microsoft.com/office/drawing/2014/main" id="{3C57040E-CDFE-0FE6-6493-145091CF8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03831" y="2053400"/>
            <a:ext cx="691085" cy="691085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D04EFF-8A5B-CE93-09AA-A5DAB3960B73}"/>
              </a:ext>
            </a:extLst>
          </p:cNvPr>
          <p:cNvCxnSpPr>
            <a:cxnSpLocks/>
          </p:cNvCxnSpPr>
          <p:nvPr/>
        </p:nvCxnSpPr>
        <p:spPr>
          <a:xfrm>
            <a:off x="5676234" y="24596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605EAB2-B7FD-2356-36F3-3570BB6ADE44}"/>
              </a:ext>
            </a:extLst>
          </p:cNvPr>
          <p:cNvSpPr txBox="1"/>
          <p:nvPr/>
        </p:nvSpPr>
        <p:spPr>
          <a:xfrm>
            <a:off x="6217264" y="2784850"/>
            <a:ext cx="987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Montserrat" pitchFamily="2" charset="77"/>
              </a:rPr>
              <a:t>Purchase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12402BFC-9D2A-3F6F-1A13-BC01BD6DB8C9}"/>
              </a:ext>
            </a:extLst>
          </p:cNvPr>
          <p:cNvSpPr/>
          <p:nvPr/>
        </p:nvSpPr>
        <p:spPr>
          <a:xfrm>
            <a:off x="3882660" y="4246158"/>
            <a:ext cx="3614835" cy="2333594"/>
          </a:xfrm>
          <a:prstGeom prst="roundRect">
            <a:avLst/>
          </a:prstGeom>
          <a:solidFill>
            <a:srgbClr val="E6E6E6"/>
          </a:solidFill>
          <a:ln>
            <a:noFill/>
          </a:ln>
          <a:effectLst>
            <a:outerShdw blurRad="127000" dist="63500" dir="4260000" sx="99000" sy="99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6" name="TextBox 42">
            <a:extLst>
              <a:ext uri="{FF2B5EF4-FFF2-40B4-BE49-F238E27FC236}">
                <a16:creationId xmlns:a16="http://schemas.microsoft.com/office/drawing/2014/main" id="{5DC9B824-57C6-D12C-100B-0BFD1C327FCD}"/>
              </a:ext>
            </a:extLst>
          </p:cNvPr>
          <p:cNvSpPr txBox="1"/>
          <p:nvPr/>
        </p:nvSpPr>
        <p:spPr>
          <a:xfrm>
            <a:off x="4212728" y="4642455"/>
            <a:ext cx="2749535" cy="2469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Drove an average uplift of 14% in revenue across stores and online for carpet retailer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Contributed towards £3m of sofa sales in one year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Drove over 6000 leads for new kitchens in 12 months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Delivered an average CTR of 3% for the vertical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Identified over 3m active consumers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spc="-18" dirty="0">
              <a:solidFill>
                <a:srgbClr val="191148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b="1" spc="-18" dirty="0">
              <a:solidFill>
                <a:srgbClr val="191148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spc="-18" dirty="0">
              <a:solidFill>
                <a:srgbClr val="191148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spc="-18" dirty="0">
              <a:solidFill>
                <a:srgbClr val="191148"/>
              </a:solidFill>
              <a:latin typeface="Montserrat"/>
            </a:endParaRPr>
          </a:p>
        </p:txBody>
      </p:sp>
      <p:sp>
        <p:nvSpPr>
          <p:cNvPr id="77" name="Round Same Side Corner Rectangle 104">
            <a:extLst>
              <a:ext uri="{FF2B5EF4-FFF2-40B4-BE49-F238E27FC236}">
                <a16:creationId xmlns:a16="http://schemas.microsoft.com/office/drawing/2014/main" id="{7A6DEA1B-E26C-6B1A-6A4C-ED05F2AEA5EE}"/>
              </a:ext>
            </a:extLst>
          </p:cNvPr>
          <p:cNvSpPr/>
          <p:nvPr/>
        </p:nvSpPr>
        <p:spPr>
          <a:xfrm rot="10800000">
            <a:off x="4240560" y="4246156"/>
            <a:ext cx="2900284" cy="31165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1" name="TextBox 39">
            <a:extLst>
              <a:ext uri="{FF2B5EF4-FFF2-40B4-BE49-F238E27FC236}">
                <a16:creationId xmlns:a16="http://schemas.microsoft.com/office/drawing/2014/main" id="{F4E0A81C-324A-7462-2C9A-0DFE6C0D3107}"/>
              </a:ext>
            </a:extLst>
          </p:cNvPr>
          <p:cNvSpPr txBox="1"/>
          <p:nvPr/>
        </p:nvSpPr>
        <p:spPr>
          <a:xfrm>
            <a:off x="3853142" y="4334785"/>
            <a:ext cx="30342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1200" dirty="0">
                <a:solidFill>
                  <a:srgbClr val="191148"/>
                </a:solidFill>
                <a:latin typeface="Montserrat Semi-Bold Bold"/>
              </a:rPr>
              <a:t>THE RESULTS</a:t>
            </a:r>
          </a:p>
        </p:txBody>
      </p:sp>
      <p:sp>
        <p:nvSpPr>
          <p:cNvPr id="13" name="Rounded Rectangle 74">
            <a:extLst>
              <a:ext uri="{FF2B5EF4-FFF2-40B4-BE49-F238E27FC236}">
                <a16:creationId xmlns:a16="http://schemas.microsoft.com/office/drawing/2014/main" id="{289A10B6-0754-292A-C570-D73D512B819E}"/>
              </a:ext>
            </a:extLst>
          </p:cNvPr>
          <p:cNvSpPr/>
          <p:nvPr/>
        </p:nvSpPr>
        <p:spPr>
          <a:xfrm>
            <a:off x="104410" y="4226029"/>
            <a:ext cx="3415853" cy="4072455"/>
          </a:xfrm>
          <a:prstGeom prst="roundRect">
            <a:avLst/>
          </a:prstGeom>
          <a:solidFill>
            <a:srgbClr val="E6E6E6"/>
          </a:solidFill>
          <a:ln>
            <a:noFill/>
          </a:ln>
          <a:effectLst>
            <a:outerShdw blurRad="127000" dist="63500" dir="4260000" sx="99000" sy="99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TextBox 42">
            <a:extLst>
              <a:ext uri="{FF2B5EF4-FFF2-40B4-BE49-F238E27FC236}">
                <a16:creationId xmlns:a16="http://schemas.microsoft.com/office/drawing/2014/main" id="{52B1E88D-7214-84C4-F85D-ACDF0E9BC061}"/>
              </a:ext>
            </a:extLst>
          </p:cNvPr>
          <p:cNvSpPr txBox="1"/>
          <p:nvPr/>
        </p:nvSpPr>
        <p:spPr>
          <a:xfrm>
            <a:off x="594236" y="4622327"/>
            <a:ext cx="2598184" cy="433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b="1" spc="-18" dirty="0">
                <a:solidFill>
                  <a:srgbClr val="191148"/>
                </a:solidFill>
                <a:latin typeface="Montserrat"/>
              </a:rPr>
              <a:t>Creative Strategy: </a:t>
            </a: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Developed content to drive a need, e.g. Brook + Wilde, associated a new mattress, with better sleep and recovery. Targeted c-suites, fitness enthusiast and parents.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b="1" spc="-18" dirty="0">
                <a:solidFill>
                  <a:srgbClr val="191148"/>
                </a:solidFill>
                <a:latin typeface="Montserrat"/>
              </a:rPr>
              <a:t>Offer testing: </a:t>
            </a: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Split test different promotions to understand uplift. For Designer Sofas this included ‘£250 voucher’ and ‘free gift’ with purchase.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b="1" spc="-18" dirty="0">
                <a:solidFill>
                  <a:srgbClr val="191148"/>
                </a:solidFill>
                <a:latin typeface="Montserrat"/>
              </a:rPr>
              <a:t>Cross Channel: </a:t>
            </a: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We combined social and TV to drive brand awareness, with email to ensure conversions. </a:t>
            </a:r>
            <a:r>
              <a:rPr lang="en-GB" sz="900" spc="-18" dirty="0" err="1">
                <a:solidFill>
                  <a:srgbClr val="191148"/>
                </a:solidFill>
                <a:latin typeface="Montserrat"/>
              </a:rPr>
              <a:t>Tapi</a:t>
            </a: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 saw an increased uplift with email only but this was increased further with TV.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900" b="1" spc="-18" dirty="0">
                <a:solidFill>
                  <a:srgbClr val="191148"/>
                </a:solidFill>
                <a:latin typeface="Montserrat"/>
              </a:rPr>
              <a:t>Retargeting: </a:t>
            </a:r>
            <a:r>
              <a:rPr lang="en-GB" sz="900" spc="-18" dirty="0">
                <a:solidFill>
                  <a:srgbClr val="191148"/>
                </a:solidFill>
                <a:latin typeface="Montserrat"/>
              </a:rPr>
              <a:t>Adding retargeting via email or social towards pay day, increased sales by 38%.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spc="-18" dirty="0">
              <a:solidFill>
                <a:srgbClr val="191148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b="1" spc="-18" dirty="0">
              <a:solidFill>
                <a:srgbClr val="191148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spc="-18" dirty="0">
              <a:solidFill>
                <a:srgbClr val="191148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900" spc="-18" dirty="0">
              <a:solidFill>
                <a:srgbClr val="191148"/>
              </a:solidFill>
              <a:latin typeface="Montserrat"/>
            </a:endParaRPr>
          </a:p>
        </p:txBody>
      </p:sp>
      <p:sp>
        <p:nvSpPr>
          <p:cNvPr id="15" name="Round Same Side Corner Rectangle 104">
            <a:extLst>
              <a:ext uri="{FF2B5EF4-FFF2-40B4-BE49-F238E27FC236}">
                <a16:creationId xmlns:a16="http://schemas.microsoft.com/office/drawing/2014/main" id="{4BAB95BC-DF6D-1F7E-5033-334A8990C3D2}"/>
              </a:ext>
            </a:extLst>
          </p:cNvPr>
          <p:cNvSpPr/>
          <p:nvPr/>
        </p:nvSpPr>
        <p:spPr>
          <a:xfrm rot="10800000">
            <a:off x="594235" y="4226028"/>
            <a:ext cx="2740635" cy="31165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BEE9016D-6671-DFE2-A709-261C159A66A5}"/>
              </a:ext>
            </a:extLst>
          </p:cNvPr>
          <p:cNvSpPr txBox="1"/>
          <p:nvPr/>
        </p:nvSpPr>
        <p:spPr>
          <a:xfrm>
            <a:off x="349642" y="4300198"/>
            <a:ext cx="30342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1200" dirty="0">
                <a:solidFill>
                  <a:srgbClr val="191148"/>
                </a:solidFill>
                <a:latin typeface="Montserrat Semi-Bold Bold"/>
              </a:rPr>
              <a:t>THE SERVICE</a:t>
            </a:r>
          </a:p>
        </p:txBody>
      </p:sp>
      <p:pic>
        <p:nvPicPr>
          <p:cNvPr id="2054" name="Picture 6" descr="Couch PNG Transparent Images - PNG All">
            <a:extLst>
              <a:ext uri="{FF2B5EF4-FFF2-40B4-BE49-F238E27FC236}">
                <a16:creationId xmlns:a16="http://schemas.microsoft.com/office/drawing/2014/main" id="{C192CF92-1950-66F0-5952-31483F4D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11" y="6078129"/>
            <a:ext cx="4464050" cy="23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9">
            <a:extLst>
              <a:ext uri="{FF2B5EF4-FFF2-40B4-BE49-F238E27FC236}">
                <a16:creationId xmlns:a16="http://schemas.microsoft.com/office/drawing/2014/main" id="{5FFA160B-6995-DC39-0629-A96A000849D0}"/>
              </a:ext>
            </a:extLst>
          </p:cNvPr>
          <p:cNvGrpSpPr>
            <a:grpSpLocks noChangeAspect="1"/>
          </p:cNvGrpSpPr>
          <p:nvPr/>
        </p:nvGrpSpPr>
        <p:grpSpPr>
          <a:xfrm>
            <a:off x="4346060" y="8091475"/>
            <a:ext cx="2732225" cy="4814910"/>
            <a:chOff x="0" y="0"/>
            <a:chExt cx="2620010" cy="5182870"/>
          </a:xfrm>
        </p:grpSpPr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18E285F8-4CD5-1C79-9E57-94A074B63817}"/>
                </a:ext>
              </a:extLst>
            </p:cNvPr>
            <p:cNvSpPr/>
            <p:nvPr/>
          </p:nvSpPr>
          <p:spPr>
            <a:xfrm>
              <a:off x="190354" y="149826"/>
              <a:ext cx="2251710" cy="2944536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id="{580FDB15-8E86-2498-6A31-7FD9010199E5}"/>
                </a:ext>
              </a:extLst>
            </p:cNvPr>
            <p:cNvSpPr/>
            <p:nvPr/>
          </p:nvSpPr>
          <p:spPr>
            <a:xfrm>
              <a:off x="53340" y="25401"/>
              <a:ext cx="2513330" cy="2944536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2">
              <a:extLst>
                <a:ext uri="{FF2B5EF4-FFF2-40B4-BE49-F238E27FC236}">
                  <a16:creationId xmlns:a16="http://schemas.microsoft.com/office/drawing/2014/main" id="{61661FF8-B4B4-26ED-CB21-5FBB5793D51E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1" name="Freeform 13">
              <a:extLst>
                <a:ext uri="{FF2B5EF4-FFF2-40B4-BE49-F238E27FC236}">
                  <a16:creationId xmlns:a16="http://schemas.microsoft.com/office/drawing/2014/main" id="{62D816E0-5559-F60A-1CA7-96667A27E7DD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32" name="Freeform 14">
              <a:extLst>
                <a:ext uri="{FF2B5EF4-FFF2-40B4-BE49-F238E27FC236}">
                  <a16:creationId xmlns:a16="http://schemas.microsoft.com/office/drawing/2014/main" id="{6BE3A9DE-E0C2-C4AB-2802-4BBAE13BA343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id="{EAA88926-8542-12D3-37B8-A346F1C19EC8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5B857267-6E18-3A15-CA4C-99D93F700AAF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5" name="Freeform 17">
              <a:extLst>
                <a:ext uri="{FF2B5EF4-FFF2-40B4-BE49-F238E27FC236}">
                  <a16:creationId xmlns:a16="http://schemas.microsoft.com/office/drawing/2014/main" id="{2832500F-150F-4B31-BC1D-DF2AA03DA17C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702BA1B5-F9AA-BC72-5324-51EF5CE0A72F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A11FF28-BAA9-2C5A-7E36-F27BBCF1E2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45658" y="8469534"/>
            <a:ext cx="2286861" cy="2134966"/>
          </a:xfrm>
          <a:prstGeom prst="rect">
            <a:avLst/>
          </a:prstGeom>
        </p:spPr>
      </p:pic>
      <p:pic>
        <p:nvPicPr>
          <p:cNvPr id="2058" name="Picture 10" descr="Mattresses | Brook + Wilde">
            <a:extLst>
              <a:ext uri="{FF2B5EF4-FFF2-40B4-BE49-F238E27FC236}">
                <a16:creationId xmlns:a16="http://schemas.microsoft.com/office/drawing/2014/main" id="{2464B851-6C91-93BD-15E9-555EBF91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99" y="7794115"/>
            <a:ext cx="4765517" cy="17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Custom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Montserrat SemiBold</vt:lpstr>
      <vt:lpstr>Montserrat</vt:lpstr>
      <vt:lpstr>Montserrat Semi-Bold Bold</vt:lpstr>
      <vt:lpstr>Calibri</vt:lpstr>
      <vt:lpstr>Arial</vt:lpstr>
      <vt:lpstr>Montserrat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ESBConnect - Data Firehose One Pager</dc:title>
  <dc:creator>User</dc:creator>
  <cp:lastModifiedBy>Suzanna Chaplin</cp:lastModifiedBy>
  <cp:revision>52</cp:revision>
  <dcterms:created xsi:type="dcterms:W3CDTF">2006-08-16T00:00:00Z</dcterms:created>
  <dcterms:modified xsi:type="dcterms:W3CDTF">2023-02-25T23:09:27Z</dcterms:modified>
  <dc:identifier>DAFQO_SB3No</dc:identifier>
</cp:coreProperties>
</file>